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33" r:id="rId4"/>
  </p:sldMasterIdLst>
  <p:notesMasterIdLst>
    <p:notesMasterId r:id="rId28"/>
  </p:notesMasterIdLst>
  <p:sldIdLst>
    <p:sldId id="641" r:id="rId5"/>
    <p:sldId id="642" r:id="rId6"/>
    <p:sldId id="605" r:id="rId7"/>
    <p:sldId id="608" r:id="rId8"/>
    <p:sldId id="646" r:id="rId9"/>
    <p:sldId id="654" r:id="rId10"/>
    <p:sldId id="655" r:id="rId11"/>
    <p:sldId id="609" r:id="rId12"/>
    <p:sldId id="647" r:id="rId13"/>
    <p:sldId id="648" r:id="rId14"/>
    <p:sldId id="649" r:id="rId15"/>
    <p:sldId id="652" r:id="rId16"/>
    <p:sldId id="650" r:id="rId17"/>
    <p:sldId id="653" r:id="rId18"/>
    <p:sldId id="659" r:id="rId19"/>
    <p:sldId id="658" r:id="rId20"/>
    <p:sldId id="657" r:id="rId21"/>
    <p:sldId id="611" r:id="rId22"/>
    <p:sldId id="660" r:id="rId23"/>
    <p:sldId id="661" r:id="rId24"/>
    <p:sldId id="662" r:id="rId25"/>
    <p:sldId id="613" r:id="rId26"/>
    <p:sldId id="411" r:id="rId27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1065" userDrawn="1">
          <p15:clr>
            <a:srgbClr val="A4A3A4"/>
          </p15:clr>
        </p15:guide>
        <p15:guide id="4" pos="1601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pos="2672" userDrawn="1">
          <p15:clr>
            <a:srgbClr val="A4A3A4"/>
          </p15:clr>
        </p15:guide>
        <p15:guide id="7" pos="3208" userDrawn="1">
          <p15:clr>
            <a:srgbClr val="A4A3A4"/>
          </p15:clr>
        </p15:guide>
        <p15:guide id="8" pos="3744" userDrawn="1">
          <p15:clr>
            <a:srgbClr val="A4A3A4"/>
          </p15:clr>
        </p15:guide>
        <p15:guide id="9" pos="4280" userDrawn="1">
          <p15:clr>
            <a:srgbClr val="A4A3A4"/>
          </p15:clr>
        </p15:guide>
        <p15:guide id="10" pos="4816" userDrawn="1">
          <p15:clr>
            <a:srgbClr val="A4A3A4"/>
          </p15:clr>
        </p15:guide>
        <p15:guide id="11" pos="5351" userDrawn="1">
          <p15:clr>
            <a:srgbClr val="A4A3A4"/>
          </p15:clr>
        </p15:guide>
        <p15:guide id="12" orient="horz" pos="1065" userDrawn="1">
          <p15:clr>
            <a:srgbClr val="A4A3A4"/>
          </p15:clr>
        </p15:guide>
        <p15:guide id="13" orient="horz" pos="1601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672" userDrawn="1">
          <p15:clr>
            <a:srgbClr val="A4A3A4"/>
          </p15:clr>
        </p15:guide>
        <p15:guide id="16" orient="horz" pos="3208" userDrawn="1">
          <p15:clr>
            <a:srgbClr val="A4A3A4"/>
          </p15:clr>
        </p15:guide>
        <p15:guide id="17" orient="horz" pos="3744" userDrawn="1">
          <p15:clr>
            <a:srgbClr val="A4A3A4"/>
          </p15:clr>
        </p15:guide>
        <p15:guide id="18" pos="5880" userDrawn="1">
          <p15:clr>
            <a:srgbClr val="A4A3A4"/>
          </p15:clr>
        </p15:guide>
        <p15:guide id="19" pos="6423" userDrawn="1">
          <p15:clr>
            <a:srgbClr val="A4A3A4"/>
          </p15:clr>
        </p15:guide>
        <p15:guide id="20" pos="6960" userDrawn="1">
          <p15:clr>
            <a:srgbClr val="A4A3A4"/>
          </p15:clr>
        </p15:guide>
        <p15:guide id="21" pos="7495" userDrawn="1">
          <p15:clr>
            <a:srgbClr val="A4A3A4"/>
          </p15:clr>
        </p15:guide>
        <p15:guide id="22" pos="7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04" y="184"/>
      </p:cViewPr>
      <p:guideLst>
        <p:guide orient="horz" pos="528"/>
        <p:guide pos="528"/>
        <p:guide pos="1065"/>
        <p:guide pos="1601"/>
        <p:guide pos="2137"/>
        <p:guide pos="2672"/>
        <p:guide pos="3208"/>
        <p:guide pos="3744"/>
        <p:guide pos="4280"/>
        <p:guide pos="4816"/>
        <p:guide pos="5351"/>
        <p:guide orient="horz" pos="1065"/>
        <p:guide orient="horz" pos="1601"/>
        <p:guide orient="horz" pos="2137"/>
        <p:guide orient="horz" pos="2672"/>
        <p:guide orient="horz" pos="3208"/>
        <p:guide orient="horz" pos="3744"/>
        <p:guide pos="5880"/>
        <p:guide pos="6423"/>
        <p:guide pos="6960"/>
        <p:guide pos="7495"/>
        <p:guide pos="76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112" d="100"/>
          <a:sy n="112" d="100"/>
        </p:scale>
        <p:origin x="636" y="78"/>
      </p:cViewPr>
      <p:guideLst/>
    </p:cSldViewPr>
  </p:notesViewPr>
  <p:gridSpacing cx="850392" cy="85039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6AA62-A7D3-4EA3-B150-9E75963FC313}" type="doc">
      <dgm:prSet loTypeId="urn:microsoft.com/office/officeart/2005/8/layout/gear1" loCatId="cycle" qsTypeId="urn:microsoft.com/office/officeart/2005/8/quickstyle/simple1" qsCatId="simple" csTypeId="urn:microsoft.com/office/officeart/2005/8/colors/accent2_2" csCatId="accent2" phldr="1"/>
      <dgm:spPr/>
    </dgm:pt>
    <dgm:pt modelId="{4907FDE1-8909-4619-8DA0-9E2E3E780B6C}">
      <dgm:prSet phldrT="[Texte]" custT="1"/>
      <dgm:spPr/>
      <dgm:t>
        <a:bodyPr/>
        <a:lstStyle/>
        <a:p>
          <a:r>
            <a:rPr lang="fr-CA" sz="1600" dirty="0">
              <a:solidFill>
                <a:schemeClr val="accent6"/>
              </a:solidFill>
            </a:rPr>
            <a:t>Visual-STEM</a:t>
          </a:r>
        </a:p>
      </dgm:t>
    </dgm:pt>
    <dgm:pt modelId="{51D96732-F2B6-430A-886E-2C18F22A3654}" type="parTrans" cxnId="{3B13E2F7-36E7-4B4B-A0A7-D11530B01C1F}">
      <dgm:prSet/>
      <dgm:spPr/>
      <dgm:t>
        <a:bodyPr/>
        <a:lstStyle/>
        <a:p>
          <a:endParaRPr lang="fr-CA"/>
        </a:p>
      </dgm:t>
    </dgm:pt>
    <dgm:pt modelId="{530578E4-0FBE-41AE-94AA-4F2C2A6C788B}" type="sibTrans" cxnId="{3B13E2F7-36E7-4B4B-A0A7-D11530B01C1F}">
      <dgm:prSet/>
      <dgm:spPr>
        <a:solidFill>
          <a:schemeClr val="accent6"/>
        </a:solidFill>
      </dgm:spPr>
      <dgm:t>
        <a:bodyPr/>
        <a:lstStyle/>
        <a:p>
          <a:endParaRPr lang="fr-CA"/>
        </a:p>
      </dgm:t>
    </dgm:pt>
    <dgm:pt modelId="{D852FA36-11C9-4AB9-A7EE-A1772921885C}">
      <dgm:prSet phldrT="[Texte]" custT="1"/>
      <dgm:spPr/>
      <dgm:t>
        <a:bodyPr/>
        <a:lstStyle/>
        <a:p>
          <a:r>
            <a:rPr lang="fr-CA" sz="1800" dirty="0">
              <a:solidFill>
                <a:schemeClr val="accent6"/>
              </a:solidFill>
            </a:rPr>
            <a:t>GUI</a:t>
          </a:r>
        </a:p>
      </dgm:t>
    </dgm:pt>
    <dgm:pt modelId="{FDED3742-D2DE-4FBF-A0B6-5E0A364D711E}" type="parTrans" cxnId="{B47F41D7-D13B-4AE1-9323-012F599B1D49}">
      <dgm:prSet/>
      <dgm:spPr/>
      <dgm:t>
        <a:bodyPr/>
        <a:lstStyle/>
        <a:p>
          <a:endParaRPr lang="fr-CA"/>
        </a:p>
      </dgm:t>
    </dgm:pt>
    <dgm:pt modelId="{AEA6B073-5652-4C2E-8CC4-EFE08791BF29}" type="sibTrans" cxnId="{B47F41D7-D13B-4AE1-9323-012F599B1D49}">
      <dgm:prSet/>
      <dgm:spPr>
        <a:solidFill>
          <a:schemeClr val="accent6"/>
        </a:solidFill>
      </dgm:spPr>
      <dgm:t>
        <a:bodyPr/>
        <a:lstStyle/>
        <a:p>
          <a:endParaRPr lang="fr-CA"/>
        </a:p>
      </dgm:t>
    </dgm:pt>
    <dgm:pt modelId="{8D381D35-4412-40B8-AAC7-BFFA1D79A5AD}">
      <dgm:prSet phldrT="[Texte]" custT="1"/>
      <dgm:spPr/>
      <dgm:t>
        <a:bodyPr/>
        <a:lstStyle/>
        <a:p>
          <a:r>
            <a:rPr lang="fr-CA" sz="1600" dirty="0" err="1">
              <a:solidFill>
                <a:schemeClr val="accent6"/>
              </a:solidFill>
            </a:rPr>
            <a:t>Physics</a:t>
          </a:r>
          <a:r>
            <a:rPr lang="fr-CA" sz="1600" dirty="0">
              <a:solidFill>
                <a:schemeClr val="accent6"/>
              </a:solidFill>
            </a:rPr>
            <a:t> and </a:t>
          </a:r>
          <a:r>
            <a:rPr lang="fr-CA" sz="1600" dirty="0" err="1">
              <a:solidFill>
                <a:schemeClr val="accent6"/>
              </a:solidFill>
            </a:rPr>
            <a:t>Mathematics</a:t>
          </a:r>
          <a:endParaRPr lang="fr-CA" sz="1600" dirty="0">
            <a:solidFill>
              <a:schemeClr val="accent6"/>
            </a:solidFill>
          </a:endParaRPr>
        </a:p>
      </dgm:t>
    </dgm:pt>
    <dgm:pt modelId="{C0025382-4371-4204-930B-B99144948465}" type="parTrans" cxnId="{C27782B0-8C5B-4DB3-8B28-06FABDA66D4F}">
      <dgm:prSet/>
      <dgm:spPr/>
      <dgm:t>
        <a:bodyPr/>
        <a:lstStyle/>
        <a:p>
          <a:endParaRPr lang="fr-CA"/>
        </a:p>
      </dgm:t>
    </dgm:pt>
    <dgm:pt modelId="{6F679F2C-7E3C-4648-91FB-7A0C1FDB1341}" type="sibTrans" cxnId="{C27782B0-8C5B-4DB3-8B28-06FABDA66D4F}">
      <dgm:prSet/>
      <dgm:spPr>
        <a:solidFill>
          <a:schemeClr val="accent6"/>
        </a:solidFill>
      </dgm:spPr>
      <dgm:t>
        <a:bodyPr/>
        <a:lstStyle/>
        <a:p>
          <a:endParaRPr lang="fr-CA"/>
        </a:p>
      </dgm:t>
    </dgm:pt>
    <dgm:pt modelId="{A697649C-6758-4CD7-94DF-6EA1AE917488}" type="pres">
      <dgm:prSet presAssocID="{5926AA62-A7D3-4EA3-B150-9E75963FC3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423714-0773-4EB6-AF8D-1E8A51D5F8A4}" type="pres">
      <dgm:prSet presAssocID="{4907FDE1-8909-4619-8DA0-9E2E3E780B6C}" presName="gear1" presStyleLbl="node1" presStyleIdx="0" presStyleCnt="3">
        <dgm:presLayoutVars>
          <dgm:chMax val="1"/>
          <dgm:bulletEnabled val="1"/>
        </dgm:presLayoutVars>
      </dgm:prSet>
      <dgm:spPr/>
    </dgm:pt>
    <dgm:pt modelId="{3E77B2BA-80B7-4D58-8FCA-DD1B304455D6}" type="pres">
      <dgm:prSet presAssocID="{4907FDE1-8909-4619-8DA0-9E2E3E780B6C}" presName="gear1srcNode" presStyleLbl="node1" presStyleIdx="0" presStyleCnt="3"/>
      <dgm:spPr/>
    </dgm:pt>
    <dgm:pt modelId="{9EAE6A27-5112-4152-B6B5-4AEF83B0910A}" type="pres">
      <dgm:prSet presAssocID="{4907FDE1-8909-4619-8DA0-9E2E3E780B6C}" presName="gear1dstNode" presStyleLbl="node1" presStyleIdx="0" presStyleCnt="3"/>
      <dgm:spPr/>
    </dgm:pt>
    <dgm:pt modelId="{6B3A6C46-A182-4BEB-938D-BF05CCFCE894}" type="pres">
      <dgm:prSet presAssocID="{D852FA36-11C9-4AB9-A7EE-A1772921885C}" presName="gear2" presStyleLbl="node1" presStyleIdx="1" presStyleCnt="3">
        <dgm:presLayoutVars>
          <dgm:chMax val="1"/>
          <dgm:bulletEnabled val="1"/>
        </dgm:presLayoutVars>
      </dgm:prSet>
      <dgm:spPr/>
    </dgm:pt>
    <dgm:pt modelId="{67DB391F-A410-4D2E-9E7B-B32703ECCF9D}" type="pres">
      <dgm:prSet presAssocID="{D852FA36-11C9-4AB9-A7EE-A1772921885C}" presName="gear2srcNode" presStyleLbl="node1" presStyleIdx="1" presStyleCnt="3"/>
      <dgm:spPr/>
    </dgm:pt>
    <dgm:pt modelId="{A0B6A03C-3522-4FAB-A7E4-D26C6C9F4BB9}" type="pres">
      <dgm:prSet presAssocID="{D852FA36-11C9-4AB9-A7EE-A1772921885C}" presName="gear2dstNode" presStyleLbl="node1" presStyleIdx="1" presStyleCnt="3"/>
      <dgm:spPr/>
    </dgm:pt>
    <dgm:pt modelId="{BC99F1A4-01D7-594B-8C96-0BCB0C69E056}" type="pres">
      <dgm:prSet presAssocID="{8D381D35-4412-40B8-AAC7-BFFA1D79A5AD}" presName="gear3" presStyleLbl="node1" presStyleIdx="2" presStyleCnt="3" custScaleX="111822" custScaleY="104216"/>
      <dgm:spPr/>
    </dgm:pt>
    <dgm:pt modelId="{0897B6E2-9481-524D-88BA-2556CEE2B559}" type="pres">
      <dgm:prSet presAssocID="{8D381D35-4412-40B8-AAC7-BFFA1D79A5A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BDBDF2-1A9D-F340-A09E-3EB9E0DE059E}" type="pres">
      <dgm:prSet presAssocID="{8D381D35-4412-40B8-AAC7-BFFA1D79A5AD}" presName="gear3srcNode" presStyleLbl="node1" presStyleIdx="2" presStyleCnt="3"/>
      <dgm:spPr/>
    </dgm:pt>
    <dgm:pt modelId="{9999DB82-1BAF-5149-B37E-4D40BCB4E0C4}" type="pres">
      <dgm:prSet presAssocID="{8D381D35-4412-40B8-AAC7-BFFA1D79A5AD}" presName="gear3dstNode" presStyleLbl="node1" presStyleIdx="2" presStyleCnt="3"/>
      <dgm:spPr/>
    </dgm:pt>
    <dgm:pt modelId="{4E21A81B-220C-49F1-A8BB-3AEC4065E0BE}" type="pres">
      <dgm:prSet presAssocID="{530578E4-0FBE-41AE-94AA-4F2C2A6C788B}" presName="connector1" presStyleLbl="sibTrans2D1" presStyleIdx="0" presStyleCnt="3"/>
      <dgm:spPr/>
    </dgm:pt>
    <dgm:pt modelId="{C8B653A6-8946-4AF0-A122-844A1EE05FDE}" type="pres">
      <dgm:prSet presAssocID="{AEA6B073-5652-4C2E-8CC4-EFE08791BF29}" presName="connector2" presStyleLbl="sibTrans2D1" presStyleIdx="1" presStyleCnt="3"/>
      <dgm:spPr/>
    </dgm:pt>
    <dgm:pt modelId="{0F165CAE-4512-0141-AA10-15A22EA2B1FB}" type="pres">
      <dgm:prSet presAssocID="{6F679F2C-7E3C-4648-91FB-7A0C1FDB1341}" presName="connector3" presStyleLbl="sibTrans2D1" presStyleIdx="2" presStyleCnt="3"/>
      <dgm:spPr/>
    </dgm:pt>
  </dgm:ptLst>
  <dgm:cxnLst>
    <dgm:cxn modelId="{915DF01F-114D-BA4E-91F2-F60904ED9C58}" type="presOf" srcId="{8D381D35-4412-40B8-AAC7-BFFA1D79A5AD}" destId="{18BDBDF2-1A9D-F340-A09E-3EB9E0DE059E}" srcOrd="2" destOrd="0" presId="urn:microsoft.com/office/officeart/2005/8/layout/gear1"/>
    <dgm:cxn modelId="{6A9A4539-AAAC-E640-A926-85B40D58AE87}" type="presOf" srcId="{6F679F2C-7E3C-4648-91FB-7A0C1FDB1341}" destId="{0F165CAE-4512-0141-AA10-15A22EA2B1FB}" srcOrd="0" destOrd="0" presId="urn:microsoft.com/office/officeart/2005/8/layout/gear1"/>
    <dgm:cxn modelId="{82955739-3781-4DE0-82DB-A96BCC25D8EF}" type="presOf" srcId="{D852FA36-11C9-4AB9-A7EE-A1772921885C}" destId="{A0B6A03C-3522-4FAB-A7E4-D26C6C9F4BB9}" srcOrd="2" destOrd="0" presId="urn:microsoft.com/office/officeart/2005/8/layout/gear1"/>
    <dgm:cxn modelId="{A5E77650-EC76-4440-822E-FD7D68B44001}" type="presOf" srcId="{D852FA36-11C9-4AB9-A7EE-A1772921885C}" destId="{6B3A6C46-A182-4BEB-938D-BF05CCFCE894}" srcOrd="0" destOrd="0" presId="urn:microsoft.com/office/officeart/2005/8/layout/gear1"/>
    <dgm:cxn modelId="{91B92761-B23F-4D7E-B0DB-AB6FCE3767BC}" type="presOf" srcId="{D852FA36-11C9-4AB9-A7EE-A1772921885C}" destId="{67DB391F-A410-4D2E-9E7B-B32703ECCF9D}" srcOrd="1" destOrd="0" presId="urn:microsoft.com/office/officeart/2005/8/layout/gear1"/>
    <dgm:cxn modelId="{9144327A-772C-474D-9C74-7BEA030F65E8}" type="presOf" srcId="{8D381D35-4412-40B8-AAC7-BFFA1D79A5AD}" destId="{0897B6E2-9481-524D-88BA-2556CEE2B559}" srcOrd="1" destOrd="0" presId="urn:microsoft.com/office/officeart/2005/8/layout/gear1"/>
    <dgm:cxn modelId="{8E496185-762E-144F-AC2A-0776B5E5D2CF}" type="presOf" srcId="{8D381D35-4412-40B8-AAC7-BFFA1D79A5AD}" destId="{9999DB82-1BAF-5149-B37E-4D40BCB4E0C4}" srcOrd="3" destOrd="0" presId="urn:microsoft.com/office/officeart/2005/8/layout/gear1"/>
    <dgm:cxn modelId="{50C16C8D-90D7-4A31-9D0C-9781E54B7C9C}" type="presOf" srcId="{4907FDE1-8909-4619-8DA0-9E2E3E780B6C}" destId="{9EAE6A27-5112-4152-B6B5-4AEF83B0910A}" srcOrd="2" destOrd="0" presId="urn:microsoft.com/office/officeart/2005/8/layout/gear1"/>
    <dgm:cxn modelId="{F746198F-8F33-46AF-8B25-71D2FC3D3E54}" type="presOf" srcId="{4907FDE1-8909-4619-8DA0-9E2E3E780B6C}" destId="{11423714-0773-4EB6-AF8D-1E8A51D5F8A4}" srcOrd="0" destOrd="0" presId="urn:microsoft.com/office/officeart/2005/8/layout/gear1"/>
    <dgm:cxn modelId="{3490BEAA-5A37-457F-88CC-E60730343162}" type="presOf" srcId="{4907FDE1-8909-4619-8DA0-9E2E3E780B6C}" destId="{3E77B2BA-80B7-4D58-8FCA-DD1B304455D6}" srcOrd="1" destOrd="0" presId="urn:microsoft.com/office/officeart/2005/8/layout/gear1"/>
    <dgm:cxn modelId="{C23350AF-808F-4352-8004-9842FBEBD976}" type="presOf" srcId="{5926AA62-A7D3-4EA3-B150-9E75963FC313}" destId="{A697649C-6758-4CD7-94DF-6EA1AE917488}" srcOrd="0" destOrd="0" presId="urn:microsoft.com/office/officeart/2005/8/layout/gear1"/>
    <dgm:cxn modelId="{C27782B0-8C5B-4DB3-8B28-06FABDA66D4F}" srcId="{5926AA62-A7D3-4EA3-B150-9E75963FC313}" destId="{8D381D35-4412-40B8-AAC7-BFFA1D79A5AD}" srcOrd="2" destOrd="0" parTransId="{C0025382-4371-4204-930B-B99144948465}" sibTransId="{6F679F2C-7E3C-4648-91FB-7A0C1FDB1341}"/>
    <dgm:cxn modelId="{B13028C2-604D-AF49-B4EF-89CFA2A6AF3C}" type="presOf" srcId="{8D381D35-4412-40B8-AAC7-BFFA1D79A5AD}" destId="{BC99F1A4-01D7-594B-8C96-0BCB0C69E056}" srcOrd="0" destOrd="0" presId="urn:microsoft.com/office/officeart/2005/8/layout/gear1"/>
    <dgm:cxn modelId="{1F6329C2-D5ED-4129-9419-2A369C18764C}" type="presOf" srcId="{530578E4-0FBE-41AE-94AA-4F2C2A6C788B}" destId="{4E21A81B-220C-49F1-A8BB-3AEC4065E0BE}" srcOrd="0" destOrd="0" presId="urn:microsoft.com/office/officeart/2005/8/layout/gear1"/>
    <dgm:cxn modelId="{89D76CD0-A334-4E77-BB92-62F82FD50937}" type="presOf" srcId="{AEA6B073-5652-4C2E-8CC4-EFE08791BF29}" destId="{C8B653A6-8946-4AF0-A122-844A1EE05FDE}" srcOrd="0" destOrd="0" presId="urn:microsoft.com/office/officeart/2005/8/layout/gear1"/>
    <dgm:cxn modelId="{B47F41D7-D13B-4AE1-9323-012F599B1D49}" srcId="{5926AA62-A7D3-4EA3-B150-9E75963FC313}" destId="{D852FA36-11C9-4AB9-A7EE-A1772921885C}" srcOrd="1" destOrd="0" parTransId="{FDED3742-D2DE-4FBF-A0B6-5E0A364D711E}" sibTransId="{AEA6B073-5652-4C2E-8CC4-EFE08791BF29}"/>
    <dgm:cxn modelId="{3B13E2F7-36E7-4B4B-A0A7-D11530B01C1F}" srcId="{5926AA62-A7D3-4EA3-B150-9E75963FC313}" destId="{4907FDE1-8909-4619-8DA0-9E2E3E780B6C}" srcOrd="0" destOrd="0" parTransId="{51D96732-F2B6-430A-886E-2C18F22A3654}" sibTransId="{530578E4-0FBE-41AE-94AA-4F2C2A6C788B}"/>
    <dgm:cxn modelId="{56A78A34-DB23-48C0-92F4-8187DB57FC5D}" type="presParOf" srcId="{A697649C-6758-4CD7-94DF-6EA1AE917488}" destId="{11423714-0773-4EB6-AF8D-1E8A51D5F8A4}" srcOrd="0" destOrd="0" presId="urn:microsoft.com/office/officeart/2005/8/layout/gear1"/>
    <dgm:cxn modelId="{FA0E5C04-D2FD-49DF-B185-7E3CC1D96A0B}" type="presParOf" srcId="{A697649C-6758-4CD7-94DF-6EA1AE917488}" destId="{3E77B2BA-80B7-4D58-8FCA-DD1B304455D6}" srcOrd="1" destOrd="0" presId="urn:microsoft.com/office/officeart/2005/8/layout/gear1"/>
    <dgm:cxn modelId="{656D3DC0-484D-4CD8-94B8-E042AB22C407}" type="presParOf" srcId="{A697649C-6758-4CD7-94DF-6EA1AE917488}" destId="{9EAE6A27-5112-4152-B6B5-4AEF83B0910A}" srcOrd="2" destOrd="0" presId="urn:microsoft.com/office/officeart/2005/8/layout/gear1"/>
    <dgm:cxn modelId="{F853EDFD-E8EF-4938-905B-AB7E6317BC16}" type="presParOf" srcId="{A697649C-6758-4CD7-94DF-6EA1AE917488}" destId="{6B3A6C46-A182-4BEB-938D-BF05CCFCE894}" srcOrd="3" destOrd="0" presId="urn:microsoft.com/office/officeart/2005/8/layout/gear1"/>
    <dgm:cxn modelId="{8A75F33B-17D8-4C30-AC05-B2CB512EB05D}" type="presParOf" srcId="{A697649C-6758-4CD7-94DF-6EA1AE917488}" destId="{67DB391F-A410-4D2E-9E7B-B32703ECCF9D}" srcOrd="4" destOrd="0" presId="urn:microsoft.com/office/officeart/2005/8/layout/gear1"/>
    <dgm:cxn modelId="{954C15BE-9A62-4404-9387-8DD09A8B8E26}" type="presParOf" srcId="{A697649C-6758-4CD7-94DF-6EA1AE917488}" destId="{A0B6A03C-3522-4FAB-A7E4-D26C6C9F4BB9}" srcOrd="5" destOrd="0" presId="urn:microsoft.com/office/officeart/2005/8/layout/gear1"/>
    <dgm:cxn modelId="{FE372F59-1A3E-B048-A714-CD46DED0E30E}" type="presParOf" srcId="{A697649C-6758-4CD7-94DF-6EA1AE917488}" destId="{BC99F1A4-01D7-594B-8C96-0BCB0C69E056}" srcOrd="6" destOrd="0" presId="urn:microsoft.com/office/officeart/2005/8/layout/gear1"/>
    <dgm:cxn modelId="{571F5161-0363-474E-8C23-AA7DB8C5FCC0}" type="presParOf" srcId="{A697649C-6758-4CD7-94DF-6EA1AE917488}" destId="{0897B6E2-9481-524D-88BA-2556CEE2B559}" srcOrd="7" destOrd="0" presId="urn:microsoft.com/office/officeart/2005/8/layout/gear1"/>
    <dgm:cxn modelId="{04A52673-A496-F940-B2A2-F4E3F0CD9BFC}" type="presParOf" srcId="{A697649C-6758-4CD7-94DF-6EA1AE917488}" destId="{18BDBDF2-1A9D-F340-A09E-3EB9E0DE059E}" srcOrd="8" destOrd="0" presId="urn:microsoft.com/office/officeart/2005/8/layout/gear1"/>
    <dgm:cxn modelId="{AF16BAEC-CD7F-DF40-9E02-C79288CAFC50}" type="presParOf" srcId="{A697649C-6758-4CD7-94DF-6EA1AE917488}" destId="{9999DB82-1BAF-5149-B37E-4D40BCB4E0C4}" srcOrd="9" destOrd="0" presId="urn:microsoft.com/office/officeart/2005/8/layout/gear1"/>
    <dgm:cxn modelId="{349F37C6-0ADE-446E-8235-8B41EE86D7FE}" type="presParOf" srcId="{A697649C-6758-4CD7-94DF-6EA1AE917488}" destId="{4E21A81B-220C-49F1-A8BB-3AEC4065E0BE}" srcOrd="10" destOrd="0" presId="urn:microsoft.com/office/officeart/2005/8/layout/gear1"/>
    <dgm:cxn modelId="{4F143374-4C6D-416D-8A1C-8A7913AB8D9E}" type="presParOf" srcId="{A697649C-6758-4CD7-94DF-6EA1AE917488}" destId="{C8B653A6-8946-4AF0-A122-844A1EE05FDE}" srcOrd="11" destOrd="0" presId="urn:microsoft.com/office/officeart/2005/8/layout/gear1"/>
    <dgm:cxn modelId="{687527B0-B2F0-9944-B1E6-3A7FF421D27B}" type="presParOf" srcId="{A697649C-6758-4CD7-94DF-6EA1AE917488}" destId="{0F165CAE-4512-0141-AA10-15A22EA2B1FB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23714-0773-4EB6-AF8D-1E8A51D5F8A4}">
      <dsp:nvSpPr>
        <dsp:cNvPr id="0" name=""/>
        <dsp:cNvSpPr/>
      </dsp:nvSpPr>
      <dsp:spPr>
        <a:xfrm>
          <a:off x="2454274" y="2297252"/>
          <a:ext cx="2776537" cy="277653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>
              <a:solidFill>
                <a:schemeClr val="accent6"/>
              </a:solidFill>
            </a:rPr>
            <a:t>Visual-STEM</a:t>
          </a:r>
        </a:p>
      </dsp:txBody>
      <dsp:txXfrm>
        <a:off x="3012481" y="2947643"/>
        <a:ext cx="1660123" cy="1427197"/>
      </dsp:txXfrm>
    </dsp:sp>
    <dsp:sp modelId="{6B3A6C46-A182-4BEB-938D-BF05CCFCE894}">
      <dsp:nvSpPr>
        <dsp:cNvPr id="0" name=""/>
        <dsp:cNvSpPr/>
      </dsp:nvSpPr>
      <dsp:spPr>
        <a:xfrm>
          <a:off x="838835" y="1640980"/>
          <a:ext cx="2019300" cy="2019300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>
              <a:solidFill>
                <a:schemeClr val="accent6"/>
              </a:solidFill>
            </a:rPr>
            <a:t>GUI</a:t>
          </a:r>
        </a:p>
      </dsp:txBody>
      <dsp:txXfrm>
        <a:off x="1347200" y="2152417"/>
        <a:ext cx="1002570" cy="996426"/>
      </dsp:txXfrm>
    </dsp:sp>
    <dsp:sp modelId="{BC99F1A4-01D7-594B-8C96-0BCB0C69E056}">
      <dsp:nvSpPr>
        <dsp:cNvPr id="0" name=""/>
        <dsp:cNvSpPr/>
      </dsp:nvSpPr>
      <dsp:spPr>
        <a:xfrm rot="20700000">
          <a:off x="1825359" y="233702"/>
          <a:ext cx="2267481" cy="2006834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 err="1">
              <a:solidFill>
                <a:schemeClr val="accent6"/>
              </a:solidFill>
            </a:rPr>
            <a:t>Physics</a:t>
          </a:r>
          <a:r>
            <a:rPr lang="fr-CA" sz="1600" kern="1200" dirty="0">
              <a:solidFill>
                <a:schemeClr val="accent6"/>
              </a:solidFill>
            </a:rPr>
            <a:t> and </a:t>
          </a:r>
          <a:r>
            <a:rPr lang="fr-CA" sz="1600" kern="1200" dirty="0" err="1">
              <a:solidFill>
                <a:schemeClr val="accent6"/>
              </a:solidFill>
            </a:rPr>
            <a:t>Mathematics</a:t>
          </a:r>
          <a:endParaRPr lang="fr-CA" sz="1600" kern="1200" dirty="0">
            <a:solidFill>
              <a:schemeClr val="accent6"/>
            </a:solidFill>
          </a:endParaRPr>
        </a:p>
      </dsp:txBody>
      <dsp:txXfrm rot="-20700000">
        <a:off x="2338144" y="658400"/>
        <a:ext cx="1241911" cy="1157438"/>
      </dsp:txXfrm>
    </dsp:sp>
    <dsp:sp modelId="{4E21A81B-220C-49F1-A8BB-3AEC4065E0BE}">
      <dsp:nvSpPr>
        <dsp:cNvPr id="0" name=""/>
        <dsp:cNvSpPr/>
      </dsp:nvSpPr>
      <dsp:spPr>
        <a:xfrm>
          <a:off x="2250265" y="1872860"/>
          <a:ext cx="3553968" cy="3553968"/>
        </a:xfrm>
        <a:prstGeom prst="circularArrow">
          <a:avLst>
            <a:gd name="adj1" fmla="val 4688"/>
            <a:gd name="adj2" fmla="val 299029"/>
            <a:gd name="adj3" fmla="val 2533372"/>
            <a:gd name="adj4" fmla="val 15824696"/>
            <a:gd name="adj5" fmla="val 5469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653A6-8946-4AF0-A122-844A1EE05FDE}">
      <dsp:nvSpPr>
        <dsp:cNvPr id="0" name=""/>
        <dsp:cNvSpPr/>
      </dsp:nvSpPr>
      <dsp:spPr>
        <a:xfrm>
          <a:off x="481220" y="1190520"/>
          <a:ext cx="2582179" cy="25821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65CAE-4512-0141-AA10-15A22EA2B1FB}">
      <dsp:nvSpPr>
        <dsp:cNvPr id="0" name=""/>
        <dsp:cNvSpPr/>
      </dsp:nvSpPr>
      <dsp:spPr>
        <a:xfrm>
          <a:off x="1512201" y="-189161"/>
          <a:ext cx="2784109" cy="27841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B2CB-0CB8-47FA-9EAF-7C3297948292}" type="datetimeFigureOut">
              <a:rPr lang="fr-CA" smtClean="0"/>
              <a:t>2024-05-27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8E14-3758-4E01-BA3B-D9F8C48CAD7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B8E14-3758-4E01-BA3B-D9F8C48CAD7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013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726474"/>
            <a:ext cx="4497978" cy="4497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1" y="-3133"/>
            <a:ext cx="43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810011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4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carré couleur accent - bas droite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carré couleur accent - bas droite">
            <a:extLst>
              <a:ext uri="{FF2B5EF4-FFF2-40B4-BE49-F238E27FC236}">
                <a16:creationId xmlns:a16="http://schemas.microsoft.com/office/drawing/2014/main" id="{401BEA3B-D07E-44BB-8F2E-65B1F65CEAF6}"/>
              </a:ext>
            </a:extLst>
          </p:cNvPr>
          <p:cNvSpPr>
            <a:spLocks noChangeAspect="1"/>
          </p:cNvSpPr>
          <p:nvPr userDrawn="1"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61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806184" cy="36512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75280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1005840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 - sous-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3745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560320"/>
            <a:ext cx="4729370" cy="329184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475488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- sous 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22117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Logo-UdeM-monde-bleu" hidden="1">
            <a:extLst>
              <a:ext uri="{FF2B5EF4-FFF2-40B4-BE49-F238E27FC236}">
                <a16:creationId xmlns:a16="http://schemas.microsoft.com/office/drawing/2014/main" id="{1EB0B8F1-347F-4C15-BF53-15C7DAF0D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864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-monde-bleu" hidden="1">
            <a:extLst>
              <a:ext uri="{FF2B5EF4-FFF2-40B4-BE49-F238E27FC236}">
                <a16:creationId xmlns:a16="http://schemas.microsoft.com/office/drawing/2014/main" id="{C8F6FDD4-1022-4D74-BD27-23765C7A1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780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-UdeM-monde-bleu" hidden="1">
            <a:extLst>
              <a:ext uri="{FF2B5EF4-FFF2-40B4-BE49-F238E27FC236}">
                <a16:creationId xmlns:a16="http://schemas.microsoft.com/office/drawing/2014/main" id="{0E4D42B2-402A-4FB8-9EA9-44CFD8F5B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5BD54D-C5F0-4D80-9C85-477B7660A2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CE3B2-E92C-4EFE-965A-BD2361385D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882E9995-3D6D-4286-9A9F-434F448E2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  <p:pic>
        <p:nvPicPr>
          <p:cNvPr id="8" name="Logo-type-UdeM" hidden="1">
            <a:extLst>
              <a:ext uri="{FF2B5EF4-FFF2-40B4-BE49-F238E27FC236}">
                <a16:creationId xmlns:a16="http://schemas.microsoft.com/office/drawing/2014/main" id="{83CE645D-AE91-4FA3-AA3C-9B0B546AB3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-type-UdeM" hidden="1">
            <a:extLst>
              <a:ext uri="{FF2B5EF4-FFF2-40B4-BE49-F238E27FC236}">
                <a16:creationId xmlns:a16="http://schemas.microsoft.com/office/drawing/2014/main" id="{C3C0BA76-3BE1-483B-B03F-0D6A7140D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  <p:pic>
        <p:nvPicPr>
          <p:cNvPr id="11" name="Logo UdeM-bleu">
            <a:extLst>
              <a:ext uri="{FF2B5EF4-FFF2-40B4-BE49-F238E27FC236}">
                <a16:creationId xmlns:a16="http://schemas.microsoft.com/office/drawing/2014/main" id="{F56421FC-CC3C-4D45-84DE-37D30B09E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70EC814E-E843-41BF-8492-1F9986215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 UdeM-blanc" hidden="1">
            <a:extLst>
              <a:ext uri="{FF2B5EF4-FFF2-40B4-BE49-F238E27FC236}">
                <a16:creationId xmlns:a16="http://schemas.microsoft.com/office/drawing/2014/main" id="{D0336F16-542E-48DD-9ECF-D73FB67B5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6" y="1726474"/>
            <a:ext cx="4497978" cy="4497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1" y="-3133"/>
            <a:ext cx="43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810011" cy="1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314" y="778285"/>
            <a:ext cx="5373858" cy="537385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60295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 UdeM-blanc" hidden="1">
            <a:extLst>
              <a:ext uri="{FF2B5EF4-FFF2-40B4-BE49-F238E27FC236}">
                <a16:creationId xmlns:a16="http://schemas.microsoft.com/office/drawing/2014/main" id="{CE51BF90-285A-42F9-9D39-FCD6F1DD2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-type-UdeM" hidden="1">
            <a:extLst>
              <a:ext uri="{FF2B5EF4-FFF2-40B4-BE49-F238E27FC236}">
                <a16:creationId xmlns:a16="http://schemas.microsoft.com/office/drawing/2014/main" id="{02EE09F6-A514-4F64-A60B-7BFC6EE1B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10" name="Logo UdeM-bleu">
            <a:extLst>
              <a:ext uri="{FF2B5EF4-FFF2-40B4-BE49-F238E27FC236}">
                <a16:creationId xmlns:a16="http://schemas.microsoft.com/office/drawing/2014/main" id="{73FC4B6B-83C3-44C5-BFA6-7B2D05B45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-LogoUdeM-abrege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314" y="778285"/>
            <a:ext cx="5373858" cy="537385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271859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1" name="Logo-type-UdeM" hidden="1">
            <a:extLst>
              <a:ext uri="{FF2B5EF4-FFF2-40B4-BE49-F238E27FC236}">
                <a16:creationId xmlns:a16="http://schemas.microsoft.com/office/drawing/2014/main" id="{37D31CAD-4865-4C38-BE1D-6522260E5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12" name="Logo UdeM-blanc">
            <a:extLst>
              <a:ext uri="{FF2B5EF4-FFF2-40B4-BE49-F238E27FC236}">
                <a16:creationId xmlns:a16="http://schemas.microsoft.com/office/drawing/2014/main" id="{1D45FBD7-FE5F-44F9-B82B-03DF601A2C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19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098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section ici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F1F607-7D03-4298-8166-EF60DD4D8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827F3-5E19-4B97-B957-C91FE3EFE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618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8400" y="914400"/>
            <a:ext cx="5943600" cy="59436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6607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525BBF3-6F6D-4A73-B0BB-4213AA445614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38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439752-0749-47AF-9236-787D02871D84}"/>
              </a:ext>
            </a:extLst>
          </p:cNvPr>
          <p:cNvSpPr/>
          <p:nvPr userDrawn="1"/>
        </p:nvSpPr>
        <p:spPr>
          <a:xfrm>
            <a:off x="8445690" y="3111690"/>
            <a:ext cx="3746310" cy="37463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B7CB-737B-41B8-8282-CE87CF949535}"/>
              </a:ext>
            </a:extLst>
          </p:cNvPr>
          <p:cNvSpPr/>
          <p:nvPr userDrawn="1"/>
        </p:nvSpPr>
        <p:spPr>
          <a:xfrm>
            <a:off x="9060000" y="3725841"/>
            <a:ext cx="3132000" cy="313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D59B62-0205-4BD6-8780-13085D07F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5" y="709683"/>
            <a:ext cx="5615758" cy="5583188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AEE786-0AF2-40EE-9EC4-745760694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67" y="4390467"/>
            <a:ext cx="2467533" cy="24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calaire 2 - avec image - texte blanc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2400F2B-787D-469C-9D40-9079201F0489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03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pc="-5" smtClean="0"/>
              <a:pPr marL="200025"/>
              <a:t>‹n°›</a:t>
            </a:fld>
            <a:endParaRPr lang="fr-CA" spc="-5" dirty="0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la section ici</a:t>
            </a:r>
            <a:endParaRPr lang="fr-CA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EC6547C-112A-4706-BE31-082B02C64715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037A583-4D6A-486F-8F1B-FD44F0BA39E8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Image 12" hidden="1">
            <a:extLst>
              <a:ext uri="{FF2B5EF4-FFF2-40B4-BE49-F238E27FC236}">
                <a16:creationId xmlns:a16="http://schemas.microsoft.com/office/drawing/2014/main" id="{03654ED4-2D1D-4158-BEC4-B525D0EA6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0" y="5268426"/>
            <a:ext cx="1324691" cy="1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fond blanc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la section ici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pc="-5" smtClean="0"/>
              <a:pPr marL="200025"/>
              <a:t>‹n°›</a:t>
            </a:fld>
            <a:endParaRPr lang="fr-CA" spc="-5" dirty="0"/>
          </a:p>
        </p:txBody>
      </p:sp>
      <p:pic>
        <p:nvPicPr>
          <p:cNvPr id="8" name="Logo UdeM - blanc">
            <a:extLst>
              <a:ext uri="{FF2B5EF4-FFF2-40B4-BE49-F238E27FC236}">
                <a16:creationId xmlns:a16="http://schemas.microsoft.com/office/drawing/2014/main" id="{FEDB4A1E-DAFC-47CC-B62B-D0B4C601F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28" y="6229701"/>
            <a:ext cx="981282" cy="387574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6BA88E08-A695-444A-92EA-18896790846F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ACD23AD-AF36-4181-94AA-1413858DEE53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Logo UdeM - blanc">
            <a:extLst>
              <a:ext uri="{FF2B5EF4-FFF2-40B4-BE49-F238E27FC236}">
                <a16:creationId xmlns:a16="http://schemas.microsoft.com/office/drawing/2014/main" id="{680EE163-63BE-4AD1-AC29-4E1A20909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28" y="6229701"/>
            <a:ext cx="981282" cy="387574"/>
          </a:xfrm>
          <a:prstGeom prst="rect">
            <a:avLst/>
          </a:prstGeom>
        </p:spPr>
      </p:pic>
      <p:pic>
        <p:nvPicPr>
          <p:cNvPr id="15" name="Image 14" hidden="1">
            <a:extLst>
              <a:ext uri="{FF2B5EF4-FFF2-40B4-BE49-F238E27FC236}">
                <a16:creationId xmlns:a16="http://schemas.microsoft.com/office/drawing/2014/main" id="{3ED5ABA7-32AC-40AB-972E-E506197F8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0" y="5268426"/>
            <a:ext cx="1324690" cy="1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37329A-0ACD-4535-A308-ECFF851EE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62" y="1376421"/>
            <a:ext cx="3923671" cy="39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4893558"/>
            <a:ext cx="4845729" cy="1106487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2971800"/>
            <a:ext cx="4846321" cy="1768642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685800"/>
            <a:ext cx="4846321" cy="2132884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5943600" cy="5943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F3F31CBE-7784-443F-97D0-C40CC07F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6175" y="3165742"/>
            <a:ext cx="3957650" cy="3957650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6091" y="4893558"/>
            <a:ext cx="4157638" cy="1106487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175" y="2971800"/>
            <a:ext cx="4158146" cy="1768642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175" y="685800"/>
            <a:ext cx="4158146" cy="2132884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565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sans imag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0" name="Espace réservé du texte : date">
            <a:extLst>
              <a:ext uri="{FF2B5EF4-FFF2-40B4-BE49-F238E27FC236}">
                <a16:creationId xmlns:a16="http://schemas.microsoft.com/office/drawing/2014/main" id="{E0B19E6A-58D1-42A7-8AA0-67C31FBA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0681" y="5671933"/>
            <a:ext cx="6438052" cy="68911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spcAft>
                <a:spcPts val="600"/>
              </a:spcAft>
              <a:buFontTx/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0683" y="3358165"/>
            <a:ext cx="6438050" cy="1768642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0682" y="901522"/>
            <a:ext cx="6438051" cy="2434107"/>
          </a:xfrm>
        </p:spPr>
        <p:txBody>
          <a:bodyPr lIns="0" tIns="0" rIns="0" bIns="0" anchor="b">
            <a:normAutofit/>
          </a:bodyPr>
          <a:lstStyle>
            <a:lvl1pPr algn="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3" name="forme - carre couleur - arrie-plan">
            <a:extLst>
              <a:ext uri="{FF2B5EF4-FFF2-40B4-BE49-F238E27FC236}">
                <a16:creationId xmlns:a16="http://schemas.microsoft.com/office/drawing/2014/main" id="{6C4C09A0-3500-45D8-81BB-07F05464390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757302" cy="4757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9" name="forme - carre couleur premier plan - orange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200400" cy="32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380" y="2072747"/>
            <a:ext cx="2784518" cy="773483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Tx/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Image - logo UdeM Monde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1005840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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dirty="0"/>
              <a:t>Insérer le texte ici. Utiliser la commande « Augmenter le niveau de liste » pour passer d’un niveau à l’autre. </a:t>
            </a:r>
            <a:br>
              <a:rPr lang="fr-FR" dirty="0"/>
            </a:br>
            <a:r>
              <a:rPr lang="fr-FR" dirty="0"/>
              <a:t>Niveau 1 = titre de paragraphe : </a:t>
            </a:r>
            <a:r>
              <a:rPr lang="fr-FR" dirty="0" err="1"/>
              <a:t>arial</a:t>
            </a:r>
            <a:r>
              <a:rPr lang="fr-FR" dirty="0"/>
              <a:t> gras, couleur accent.</a:t>
            </a:r>
            <a:br>
              <a:rPr lang="fr-FR" dirty="0"/>
            </a:br>
            <a:r>
              <a:rPr lang="fr-FR" dirty="0"/>
              <a:t>Niveau 2 = texte de paragraphe: </a:t>
            </a:r>
            <a:r>
              <a:rPr lang="fr-FR" dirty="0" err="1"/>
              <a:t>arial</a:t>
            </a:r>
            <a:r>
              <a:rPr lang="fr-FR" dirty="0"/>
              <a:t>, couleur automatique foncée.</a:t>
            </a:r>
            <a:br>
              <a:rPr lang="fr-FR" dirty="0"/>
            </a:br>
            <a:r>
              <a:rPr lang="fr-FR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355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forme 277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F217C41-D098-416B-9909-2682CBFE30CE}"/>
              </a:ext>
            </a:extLst>
          </p:cNvPr>
          <p:cNvSpPr>
            <a:spLocks noChangeAspect="1"/>
          </p:cNvSpPr>
          <p:nvPr userDrawn="1"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21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monde-bleu" hidden="1">
            <a:extLst>
              <a:ext uri="{FF2B5EF4-FFF2-40B4-BE49-F238E27FC236}">
                <a16:creationId xmlns:a16="http://schemas.microsoft.com/office/drawing/2014/main" id="{71B770D3-7BA6-488D-BC30-D4C9BAAA77E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C415-2380-490E-A660-1A55BC2EA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49"/>
            <a:ext cx="411480" cy="365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CA" sz="1000" spc="-5" smtClean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01886-43AA-4A83-9D3A-CF37F39A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9326" y="6356350"/>
            <a:ext cx="170447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000" spc="-5" dirty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9EA04-3E33-4D6B-9BC2-6A7A986A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356984"/>
            <a:ext cx="720691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defRPr lang="fr-CA" sz="1000" spc="-5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ECE12-156E-45E2-9EAE-B18A8045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10439400" cy="3712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C7645-29DD-42F2-BAAC-F6364A8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10515600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Insérez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41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1" r:id="rId3"/>
    <p:sldLayoutId id="2147483760" r:id="rId4"/>
    <p:sldLayoutId id="2147483747" r:id="rId5"/>
    <p:sldLayoutId id="2147483748" r:id="rId6"/>
    <p:sldLayoutId id="2147483749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67" r:id="rId17"/>
    <p:sldLayoutId id="2147483743" r:id="rId18"/>
    <p:sldLayoutId id="2147483744" r:id="rId19"/>
    <p:sldLayoutId id="2147483763" r:id="rId20"/>
    <p:sldLayoutId id="2147483764" r:id="rId21"/>
    <p:sldLayoutId id="2147483766" r:id="rId22"/>
    <p:sldLayoutId id="2147483746" r:id="rId23"/>
    <p:sldLayoutId id="2147483765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lang="fr-FR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1"/>
        </a:buClr>
        <a:buSzPct val="100000"/>
        <a:buFont typeface="Symbol" panose="05050102010706020507" pitchFamily="18" charset="2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lang="fr-CA" sz="2400" b="1" kern="1200" dirty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github.com/ArGilfea/STEM_Vie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ropbox.com/scl/fo/re4citlk5ccoz1xh23soq/AHzVrDjkDdYfv546yHxuDdo?rlkey=k8dh1jxqgzcmoa05n0nd1yg00&amp;st=lj7ii6xl&amp;dl=0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3.mov"/><Relationship Id="rId1" Type="http://schemas.openxmlformats.org/officeDocument/2006/relationships/video" Target="NULL" TargetMode="Externa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5.mov"/><Relationship Id="rId2" Type="http://schemas.microsoft.com/office/2007/relationships/media" Target="../media/media4.mov"/><Relationship Id="rId1" Type="http://schemas.openxmlformats.org/officeDocument/2006/relationships/video" Target="NULL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github.com/ArGilfea/STEM_Vie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ropbox.com/scl/fo/re4citlk5ccoz1xh23soq/AHzVrDjkDdYfv546yHxuDdo?rlkey=k8dh1jxqgzcmoa05n0nd1yg00&amp;st=lj7ii6xl&amp;dl=0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o/re4citlk5ccoz1xh23soq/AHzVrDjkDdYfv546yHxuDdo?rlkey=k8dh1jxqgzcmoa05n0nd1yg00&amp;st=lj7ii6xl&amp;dl=0" TargetMode="External"/><Relationship Id="rId2" Type="http://schemas.openxmlformats.org/officeDocument/2006/relationships/hyperlink" Target="https://github.com/ArGilfea/STEM_View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EBEFF366-EBFF-418C-AFFC-121658739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0" y="4837113"/>
            <a:ext cx="4899660" cy="1335088"/>
          </a:xfrm>
        </p:spPr>
        <p:txBody>
          <a:bodyPr/>
          <a:lstStyle/>
          <a:p>
            <a:r>
              <a:rPr lang="en-CA" dirty="0"/>
              <a:t>Philippe </a:t>
            </a:r>
            <a:r>
              <a:rPr lang="en-CA" dirty="0" err="1"/>
              <a:t>Laporte</a:t>
            </a:r>
            <a:endParaRPr lang="en-CA" dirty="0"/>
          </a:p>
          <a:p>
            <a:r>
              <a:rPr lang="en-CA" dirty="0"/>
              <a:t>Ph.D. Student in Medical Physics at the University of Montréal</a:t>
            </a:r>
          </a:p>
          <a:p>
            <a:r>
              <a:rPr lang="en-CA" dirty="0"/>
              <a:t>University and College Instructor in physics and mathematics</a:t>
            </a:r>
          </a:p>
          <a:p>
            <a:r>
              <a:rPr lang="en-CA" dirty="0"/>
              <a:t>Philippe.laporte.3@umontreal.ca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B45D848C-A71A-409C-9534-DE4BCC5D9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685799"/>
            <a:ext cx="4846321" cy="2879333"/>
          </a:xfrm>
        </p:spPr>
        <p:txBody>
          <a:bodyPr>
            <a:normAutofit/>
          </a:bodyPr>
          <a:lstStyle/>
          <a:p>
            <a:r>
              <a:rPr lang="en-CA" dirty="0"/>
              <a:t>STEM-VIEW:</a:t>
            </a:r>
            <a:br>
              <a:rPr lang="en-CA" dirty="0"/>
            </a:br>
            <a:r>
              <a:rPr lang="en-CA" dirty="0"/>
              <a:t>A Graphical Interface for Physics Education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ECF2187-835C-4D52-85F9-2D6A0337BF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Carré-couleur">
            <a:extLst>
              <a:ext uri="{FF2B5EF4-FFF2-40B4-BE49-F238E27FC236}">
                <a16:creationId xmlns:a16="http://schemas.microsoft.com/office/drawing/2014/main" id="{CD6E3417-FC1D-47B5-A1B5-A4C482317264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Logo-UdeM-Monde">
            <a:extLst>
              <a:ext uri="{FF2B5EF4-FFF2-40B4-BE49-F238E27FC236}">
                <a16:creationId xmlns:a16="http://schemas.microsoft.com/office/drawing/2014/main" id="{4983F974-D5C7-452D-A6CF-4B7CCF89A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B6BEC366-981E-4A20-9F2D-0F3603B9D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75999"/>
            <a:ext cx="3789947" cy="43922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source code can be modified and expanded;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New modules can be added;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Can be extended to other natural languages.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49699AA-5C5C-4C7D-AF0E-0F7B7C6E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4464"/>
            <a:ext cx="4851570" cy="822659"/>
          </a:xfrm>
        </p:spPr>
        <p:txBody>
          <a:bodyPr>
            <a:normAutofit/>
          </a:bodyPr>
          <a:lstStyle/>
          <a:p>
            <a:r>
              <a:rPr lang="en-CA" sz="4800" dirty="0"/>
              <a:t>What is it? III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2C3CA-7714-42B4-8FFF-6E2ADDCBB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10</a:t>
            </a:fld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7D3EEA-7580-20D3-7A8A-C224D1421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61" y="926432"/>
            <a:ext cx="4852101" cy="25025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6D90F0-B6E2-0273-F1D9-331FD7D7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20" y="3844388"/>
            <a:ext cx="5083342" cy="28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7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827111-F5A4-4068-BC84-42D51DD36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680" y="2266350"/>
            <a:ext cx="9476509" cy="35941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One-person project;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Roller-coaster evolution (sporadic bursts);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Documentation not yet done.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233AA8-0D5D-4F3D-8852-CE7700067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299257"/>
            <a:ext cx="10681855" cy="1722413"/>
          </a:xfrm>
        </p:spPr>
        <p:txBody>
          <a:bodyPr anchor="b"/>
          <a:lstStyle/>
          <a:p>
            <a:pPr algn="ctr"/>
            <a:r>
              <a:rPr lang="en-CA" dirty="0"/>
              <a:t>Caveats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262E68-05E9-485C-AC86-C3F4C85C594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543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32" y="978038"/>
            <a:ext cx="2184383" cy="222409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49699AA-5C5C-4C7D-AF0E-0F7B7C6E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4464"/>
            <a:ext cx="4851570" cy="822659"/>
          </a:xfrm>
        </p:spPr>
        <p:txBody>
          <a:bodyPr>
            <a:normAutofit/>
          </a:bodyPr>
          <a:lstStyle/>
          <a:p>
            <a:r>
              <a:rPr lang="en-CA" sz="4800" dirty="0"/>
              <a:t>Where to find it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2C3CA-7714-42B4-8FFF-6E2ADDCBB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12</a:t>
            </a:fld>
            <a:endParaRPr lang="en-CA" dirty="0"/>
          </a:p>
        </p:txBody>
      </p:sp>
      <p:pic>
        <p:nvPicPr>
          <p:cNvPr id="2050" name="Picture 2" descr="Github Logo - Free social media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58" y="1471496"/>
            <a:ext cx="2197735" cy="2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Dropbox Icon.svg - Wikimedia Common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27" y="3849969"/>
            <a:ext cx="2362994" cy="2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697" y="4091038"/>
            <a:ext cx="2189596" cy="21977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FA32FE-076F-A652-81B5-4F39CF0E7095}"/>
              </a:ext>
            </a:extLst>
          </p:cNvPr>
          <p:cNvSpPr txBox="1"/>
          <p:nvPr/>
        </p:nvSpPr>
        <p:spPr>
          <a:xfrm>
            <a:off x="8025844" y="6139660"/>
            <a:ext cx="1470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hlinkClick r:id="rId6"/>
              </a:rPr>
              <a:t>DropBox</a:t>
            </a:r>
            <a:endParaRPr lang="fr-CA" dirty="0"/>
          </a:p>
          <a:p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380FE4-51E4-B0FA-8D45-4D71EE9C3429}"/>
              </a:ext>
            </a:extLst>
          </p:cNvPr>
          <p:cNvSpPr txBox="1"/>
          <p:nvPr/>
        </p:nvSpPr>
        <p:spPr>
          <a:xfrm>
            <a:off x="2031274" y="6288774"/>
            <a:ext cx="1221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fr-CA" dirty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13</a:t>
            </a:fld>
            <a:endParaRPr lang="en-CA" dirty="0"/>
          </a:p>
        </p:txBody>
      </p:sp>
      <p:pic>
        <p:nvPicPr>
          <p:cNvPr id="1026" name="Picture 2" descr="3 Body Problem (TV Series 2024) - IMDb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76" y="1597149"/>
            <a:ext cx="3212779" cy="4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Three-Body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42" y="1597307"/>
            <a:ext cx="3155245" cy="47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59F077A1-DD7A-D2FA-B692-C78ECFB3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318771"/>
            <a:ext cx="11863136" cy="832104"/>
          </a:xfrm>
        </p:spPr>
        <p:txBody>
          <a:bodyPr/>
          <a:lstStyle/>
          <a:p>
            <a:pPr algn="ctr"/>
            <a:r>
              <a:rPr lang="en-CA" sz="5000" dirty="0"/>
              <a:t>Another Example: Three Body Problem</a:t>
            </a:r>
          </a:p>
        </p:txBody>
      </p:sp>
    </p:spTree>
    <p:extLst>
      <p:ext uri="{BB962C8B-B14F-4D97-AF65-F5344CB8AC3E}">
        <p14:creationId xmlns:p14="http://schemas.microsoft.com/office/powerpoint/2010/main" val="114033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14</a:t>
            </a:fld>
            <a:endParaRPr lang="en-CA" dirty="0"/>
          </a:p>
        </p:txBody>
      </p:sp>
      <p:pic>
        <p:nvPicPr>
          <p:cNvPr id="8" name="3BP_V1">
            <a:hlinkClick r:id="" action="ppaction://media"/>
            <a:extLst>
              <a:ext uri="{FF2B5EF4-FFF2-40B4-BE49-F238E27FC236}">
                <a16:creationId xmlns:a16="http://schemas.microsoft.com/office/drawing/2014/main" id="{5B924024-20EF-28C6-9A3F-A71CCCCA939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763.9789" end="2089.59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9599" y="1816768"/>
            <a:ext cx="7839956" cy="4440019"/>
          </a:xfrm>
          <a:prstGeom prst="rect">
            <a:avLst/>
          </a:prstGeom>
        </p:spPr>
      </p:pic>
      <p:sp>
        <p:nvSpPr>
          <p:cNvPr id="11" name="Titre 5">
            <a:extLst>
              <a:ext uri="{FF2B5EF4-FFF2-40B4-BE49-F238E27FC236}">
                <a16:creationId xmlns:a16="http://schemas.microsoft.com/office/drawing/2014/main" id="{F61A5A47-C287-0391-CFB4-91BC14EF3516}"/>
              </a:ext>
            </a:extLst>
          </p:cNvPr>
          <p:cNvSpPr txBox="1">
            <a:spLocks/>
          </p:cNvSpPr>
          <p:nvPr/>
        </p:nvSpPr>
        <p:spPr>
          <a:xfrm>
            <a:off x="164432" y="318771"/>
            <a:ext cx="11863136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/>
              <a:t>Another Example: Three Body Problem</a:t>
            </a:r>
            <a:endParaRPr lang="en-CA" sz="5000" dirty="0"/>
          </a:p>
        </p:txBody>
      </p:sp>
    </p:spTree>
    <p:extLst>
      <p:ext uri="{BB962C8B-B14F-4D97-AF65-F5344CB8AC3E}">
        <p14:creationId xmlns:p14="http://schemas.microsoft.com/office/powerpoint/2010/main" val="17037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15</a:t>
            </a:fld>
            <a:endParaRPr lang="en-CA" dirty="0"/>
          </a:p>
        </p:txBody>
      </p:sp>
      <p:sp>
        <p:nvSpPr>
          <p:cNvPr id="34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318771"/>
            <a:ext cx="11863136" cy="832104"/>
          </a:xfrm>
        </p:spPr>
        <p:txBody>
          <a:bodyPr/>
          <a:lstStyle/>
          <a:p>
            <a:pPr algn="ctr"/>
            <a:r>
              <a:rPr lang="en-CA" sz="5000" dirty="0"/>
              <a:t>Another Example: Three Body Problem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F2966E-86E9-6638-E079-EDEB68AC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87" y="1624263"/>
            <a:ext cx="8946082" cy="49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9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16</a:t>
            </a:fld>
            <a:endParaRPr lang="en-CA" dirty="0"/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8C82715C-A881-1DCF-8ABF-4C18E1151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318771"/>
            <a:ext cx="11863136" cy="832104"/>
          </a:xfrm>
        </p:spPr>
        <p:txBody>
          <a:bodyPr/>
          <a:lstStyle/>
          <a:p>
            <a:pPr algn="ctr"/>
            <a:r>
              <a:rPr lang="en-CA" sz="5000" dirty="0"/>
              <a:t>Another Example: Three Body Problem</a:t>
            </a:r>
          </a:p>
        </p:txBody>
      </p:sp>
      <p:pic>
        <p:nvPicPr>
          <p:cNvPr id="10" name="3BP_V2">
            <a:hlinkClick r:id="" action="ppaction://media"/>
            <a:extLst>
              <a:ext uri="{FF2B5EF4-FFF2-40B4-BE49-F238E27FC236}">
                <a16:creationId xmlns:a16="http://schemas.microsoft.com/office/drawing/2014/main" id="{036D7B26-C946-089A-27AF-1D6632CD901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92.0152" end="853.325399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342" y="1921093"/>
            <a:ext cx="5961658" cy="3376279"/>
          </a:xfrm>
          <a:prstGeom prst="rect">
            <a:avLst/>
          </a:prstGeom>
        </p:spPr>
      </p:pic>
      <p:pic>
        <p:nvPicPr>
          <p:cNvPr id="11" name="3BP_V3">
            <a:hlinkClick r:id="" action="ppaction://media"/>
            <a:extLst>
              <a:ext uri="{FF2B5EF4-FFF2-40B4-BE49-F238E27FC236}">
                <a16:creationId xmlns:a16="http://schemas.microsoft.com/office/drawing/2014/main" id="{5937BC61-198A-1E01-1876-AFE0EDDCFFF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293.78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0342" y="1921093"/>
            <a:ext cx="5961658" cy="33762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ECA9995-02DF-260C-7F47-4686CBF35887}"/>
              </a:ext>
            </a:extLst>
          </p:cNvPr>
          <p:cNvSpPr txBox="1"/>
          <p:nvPr/>
        </p:nvSpPr>
        <p:spPr>
          <a:xfrm>
            <a:off x="1900989" y="5654842"/>
            <a:ext cx="91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Same parameters, except a 20% variation in the initial speed of the yellow object</a:t>
            </a:r>
          </a:p>
        </p:txBody>
      </p:sp>
    </p:spTree>
    <p:extLst>
      <p:ext uri="{BB962C8B-B14F-4D97-AF65-F5344CB8AC3E}">
        <p14:creationId xmlns:p14="http://schemas.microsoft.com/office/powerpoint/2010/main" val="660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7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7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17</a:t>
            </a:fld>
            <a:endParaRPr lang="en-C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2585D22-CF54-D5D5-7EAC-60275096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69918"/>
            <a:ext cx="5574632" cy="31535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99C26A-B18F-03B0-DCF8-B1753BBEA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59" y="2241542"/>
            <a:ext cx="5574632" cy="318195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5FE3B52-9034-E46F-AADC-7736E572A2E2}"/>
              </a:ext>
            </a:extLst>
          </p:cNvPr>
          <p:cNvSpPr txBox="1"/>
          <p:nvPr/>
        </p:nvSpPr>
        <p:spPr>
          <a:xfrm>
            <a:off x="1900989" y="5654842"/>
            <a:ext cx="910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Same parameters, except a 10% variation in the initial speed of the red object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EFD704F-2C25-BAAE-B6CE-5FABFE8B8536}"/>
              </a:ext>
            </a:extLst>
          </p:cNvPr>
          <p:cNvSpPr txBox="1">
            <a:spLocks/>
          </p:cNvSpPr>
          <p:nvPr/>
        </p:nvSpPr>
        <p:spPr>
          <a:xfrm>
            <a:off x="164432" y="318771"/>
            <a:ext cx="11863136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/>
              <a:t>Another Example: Three Body Problem</a:t>
            </a:r>
            <a:endParaRPr lang="en-CA" sz="5000" dirty="0"/>
          </a:p>
        </p:txBody>
      </p:sp>
    </p:spTree>
    <p:extLst>
      <p:ext uri="{BB962C8B-B14F-4D97-AF65-F5344CB8AC3E}">
        <p14:creationId xmlns:p14="http://schemas.microsoft.com/office/powerpoint/2010/main" val="4848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7BB8-67B4-4B08-9A27-9B8557354CA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4399" y="2141622"/>
            <a:ext cx="4343400" cy="3486094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STEM-View is a freely available (source code and package) useful for visualizing concepts in STEM;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It can help students with the understanding of new complex topics and it allows them to play with parameters to view their impacts;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It will keep on expanding in the future!</a:t>
            </a:r>
            <a:br>
              <a:rPr lang="en-CA" b="0" dirty="0"/>
            </a:br>
            <a:endParaRPr lang="en-CA" b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9" name="Forme libre : Carré couleur accent">
            <a:extLst>
              <a:ext uri="{FF2B5EF4-FFF2-40B4-BE49-F238E27FC236}">
                <a16:creationId xmlns:a16="http://schemas.microsoft.com/office/drawing/2014/main" id="{84A8371E-E481-4C0F-B35C-6F7800ADDFE9}"/>
              </a:ext>
            </a:extLst>
          </p:cNvPr>
          <p:cNvSpPr>
            <a:spLocks noChangeAspect="1"/>
          </p:cNvSpPr>
          <p:nvPr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E8ACE9-A2DF-4B20-9410-F88D09562B9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18</a:t>
            </a:fld>
            <a:endParaRPr lang="en-CA" dirty="0"/>
          </a:p>
        </p:txBody>
      </p:sp>
      <p:graphicFrame>
        <p:nvGraphicFramePr>
          <p:cNvPr id="10" name="Espace réservé du contenu 6">
            <a:extLst>
              <a:ext uri="{FF2B5EF4-FFF2-40B4-BE49-F238E27FC236}">
                <a16:creationId xmlns:a16="http://schemas.microsoft.com/office/drawing/2014/main" id="{E3394ACB-E590-61F8-1822-3FA3DE904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639984"/>
              </p:ext>
            </p:extLst>
          </p:nvPr>
        </p:nvGraphicFramePr>
        <p:xfrm>
          <a:off x="6016625" y="713815"/>
          <a:ext cx="5413375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994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19</a:t>
            </a:fld>
            <a:endParaRPr lang="en-CA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EFD704F-2C25-BAAE-B6CE-5FABFE8B8536}"/>
              </a:ext>
            </a:extLst>
          </p:cNvPr>
          <p:cNvSpPr txBox="1">
            <a:spLocks/>
          </p:cNvSpPr>
          <p:nvPr/>
        </p:nvSpPr>
        <p:spPr>
          <a:xfrm>
            <a:off x="164432" y="318771"/>
            <a:ext cx="11863136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/>
              <a:t>Other Stuff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6FFDD7-5DC9-86CD-3332-59411202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7106"/>
            <a:ext cx="4653020" cy="24018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39AEE2-18AB-0C33-7566-1C19932C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01" y="933437"/>
            <a:ext cx="5053263" cy="25892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6A48FB-07EB-72E7-825E-0F9F98DB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173" y="3522668"/>
            <a:ext cx="2676938" cy="31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abrege" hidden="1">
            <a:extLst>
              <a:ext uri="{FF2B5EF4-FFF2-40B4-BE49-F238E27FC236}">
                <a16:creationId xmlns:a16="http://schemas.microsoft.com/office/drawing/2014/main" id="{67C88415-E5AD-4421-9035-8F51B795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7722" y="1811955"/>
            <a:ext cx="5373858" cy="5373858"/>
          </a:xfrm>
          <a:prstGeom prst="rect">
            <a:avLst/>
          </a:prstGeom>
        </p:spPr>
      </p:pic>
      <p:sp>
        <p:nvSpPr>
          <p:cNvPr id="20" name="Sous-titre 19">
            <a:extLst>
              <a:ext uri="{FF2B5EF4-FFF2-40B4-BE49-F238E27FC236}">
                <a16:creationId xmlns:a16="http://schemas.microsoft.com/office/drawing/2014/main" id="{94FC8979-204E-41D6-B1E3-E55FAF834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2602" y="419755"/>
            <a:ext cx="6438050" cy="5860729"/>
          </a:xfrm>
        </p:spPr>
        <p:txBody>
          <a:bodyPr>
            <a:normAutofit/>
          </a:bodyPr>
          <a:lstStyle/>
          <a:p>
            <a:pPr algn="ctr"/>
            <a:r>
              <a:rPr lang="en-CA" sz="3600" dirty="0"/>
              <a:t>Overview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Background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Introductory Example:</a:t>
            </a:r>
            <a:br>
              <a:rPr lang="en-CA" dirty="0"/>
            </a:br>
            <a:r>
              <a:rPr lang="en-CA" dirty="0"/>
              <a:t>Beam Hardening in Medical Physics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What is it?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Caveats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Where to find 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How to use it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Another example:</a:t>
            </a:r>
            <a:br>
              <a:rPr lang="en-CA" dirty="0"/>
            </a:br>
            <a:r>
              <a:rPr lang="en-CA" dirty="0"/>
              <a:t>Three Body Problem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dirty="0"/>
              <a:t>A handful of examples</a:t>
            </a:r>
          </a:p>
          <a:p>
            <a:pPr marL="457200" indent="-457200" algn="l">
              <a:buFont typeface="+mj-lt"/>
              <a:buAutoNum type="arabicPeriod"/>
            </a:pPr>
            <a:endParaRPr lang="en-CA" dirty="0"/>
          </a:p>
          <a:p>
            <a:pPr algn="l"/>
            <a:endParaRPr lang="en-CA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CA" dirty="0"/>
          </a:p>
        </p:txBody>
      </p:sp>
      <p:sp>
        <p:nvSpPr>
          <p:cNvPr id="21" name="Espace texte - Unité administrative dans carre">
            <a:extLst>
              <a:ext uri="{FF2B5EF4-FFF2-40B4-BE49-F238E27FC236}">
                <a16:creationId xmlns:a16="http://schemas.microsoft.com/office/drawing/2014/main" id="{EBEFF366-EBFF-418C-AFFC-121658739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A" dirty="0"/>
              <a:t>Unité administrative </a:t>
            </a:r>
            <a:br>
              <a:rPr lang="fr-CA" dirty="0"/>
            </a:br>
            <a:r>
              <a:rPr lang="fr-CA" dirty="0"/>
              <a:t>(sur 1 ou 2 lignes)</a:t>
            </a:r>
          </a:p>
        </p:txBody>
      </p:sp>
      <p:sp>
        <p:nvSpPr>
          <p:cNvPr id="7" name="forme - carre couleur arriere plan - pâle">
            <a:extLst>
              <a:ext uri="{FF2B5EF4-FFF2-40B4-BE49-F238E27FC236}">
                <a16:creationId xmlns:a16="http://schemas.microsoft.com/office/drawing/2014/main" id="{CADDE25E-3DD5-4F4C-915C-619117F4CA5F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4757302" cy="4757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sp>
        <p:nvSpPr>
          <p:cNvPr id="8" name="forme - carre couleur premier plan -  couleur accent">
            <a:extLst>
              <a:ext uri="{FF2B5EF4-FFF2-40B4-BE49-F238E27FC236}">
                <a16:creationId xmlns:a16="http://schemas.microsoft.com/office/drawing/2014/main" id="{0877D5EB-16F6-4D5E-8A8E-F0E6CC9911D4}"/>
              </a:ext>
            </a:extLst>
          </p:cNvPr>
          <p:cNvSpPr>
            <a:spLocks noChangeAspect="1"/>
          </p:cNvSpPr>
          <p:nvPr/>
        </p:nvSpPr>
        <p:spPr>
          <a:xfrm>
            <a:off x="-10846" y="0"/>
            <a:ext cx="3200400" cy="32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/>
          </a:p>
        </p:txBody>
      </p:sp>
      <p:pic>
        <p:nvPicPr>
          <p:cNvPr id="10" name="Image - logo UdeM Monde - grand" hidden="1">
            <a:extLst>
              <a:ext uri="{FF2B5EF4-FFF2-40B4-BE49-F238E27FC236}">
                <a16:creationId xmlns:a16="http://schemas.microsoft.com/office/drawing/2014/main" id="{B3A42A72-C986-4550-96FE-FC142C5CD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1652" cy="2451652"/>
          </a:xfrm>
          <a:prstGeom prst="rect">
            <a:avLst/>
          </a:prstGeom>
        </p:spPr>
      </p:pic>
      <p:pic>
        <p:nvPicPr>
          <p:cNvPr id="9" name="Image - logo UdeM Monde - petit">
            <a:extLst>
              <a:ext uri="{FF2B5EF4-FFF2-40B4-BE49-F238E27FC236}">
                <a16:creationId xmlns:a16="http://schemas.microsoft.com/office/drawing/2014/main" id="{C6A990AF-06F6-40A2-8C1D-C619B7B764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7" y="-1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20</a:t>
            </a:fld>
            <a:endParaRPr lang="en-CA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EFD704F-2C25-BAAE-B6CE-5FABFE8B8536}"/>
              </a:ext>
            </a:extLst>
          </p:cNvPr>
          <p:cNvSpPr txBox="1">
            <a:spLocks/>
          </p:cNvSpPr>
          <p:nvPr/>
        </p:nvSpPr>
        <p:spPr>
          <a:xfrm>
            <a:off x="164432" y="318771"/>
            <a:ext cx="11863136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000" dirty="0"/>
              <a:t>Other Stuff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411B08-C598-CD20-618F-C678B5C2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" y="933437"/>
            <a:ext cx="5795211" cy="32886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61A0B9-8278-C0F4-F301-ACA5AC8A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42060"/>
            <a:ext cx="7772400" cy="21971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D6B280-38A2-40C9-0D41-280EB4D69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643" y="933437"/>
            <a:ext cx="6201592" cy="32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32" y="978038"/>
            <a:ext cx="2184383" cy="222409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49699AA-5C5C-4C7D-AF0E-0F7B7C6E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4464"/>
            <a:ext cx="4851570" cy="822659"/>
          </a:xfrm>
        </p:spPr>
        <p:txBody>
          <a:bodyPr>
            <a:normAutofit/>
          </a:bodyPr>
          <a:lstStyle/>
          <a:p>
            <a:r>
              <a:rPr lang="en-CA" sz="4800" dirty="0"/>
              <a:t>Where to find it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2C3CA-7714-42B4-8FFF-6E2ADDCBB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21</a:t>
            </a:fld>
            <a:endParaRPr lang="en-CA" dirty="0"/>
          </a:p>
        </p:txBody>
      </p:sp>
      <p:pic>
        <p:nvPicPr>
          <p:cNvPr id="2050" name="Picture 2" descr="Github Logo - Free social media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58" y="1471496"/>
            <a:ext cx="2197735" cy="2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Dropbox Icon.svg - Wikimedia Common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27" y="3849969"/>
            <a:ext cx="2362994" cy="2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697" y="4091038"/>
            <a:ext cx="2189596" cy="21977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FA32FE-076F-A652-81B5-4F39CF0E7095}"/>
              </a:ext>
            </a:extLst>
          </p:cNvPr>
          <p:cNvSpPr txBox="1"/>
          <p:nvPr/>
        </p:nvSpPr>
        <p:spPr>
          <a:xfrm>
            <a:off x="8025844" y="6139660"/>
            <a:ext cx="1470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hlinkClick r:id="rId6"/>
              </a:rPr>
              <a:t>DropBox</a:t>
            </a:r>
            <a:endParaRPr lang="fr-CA" dirty="0"/>
          </a:p>
          <a:p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380FE4-51E4-B0FA-8D45-4D71EE9C3429}"/>
              </a:ext>
            </a:extLst>
          </p:cNvPr>
          <p:cNvSpPr txBox="1"/>
          <p:nvPr/>
        </p:nvSpPr>
        <p:spPr>
          <a:xfrm>
            <a:off x="2031274" y="6288774"/>
            <a:ext cx="1221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fr-CA" dirty="0">
              <a:solidFill>
                <a:schemeClr val="bg1"/>
              </a:solidFill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7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307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64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827111-F5A4-4068-BC84-42D51DD36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3754328"/>
            <a:ext cx="9476509" cy="1459515"/>
          </a:xfrm>
        </p:spPr>
        <p:txBody>
          <a:bodyPr/>
          <a:lstStyle/>
          <a:p>
            <a:r>
              <a:rPr lang="en-CA" sz="2800" dirty="0"/>
              <a:t>Present STEM-View and illustrate its use in educational physics (and mathematics).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233AA8-0D5D-4F3D-8852-CE7700067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914400"/>
            <a:ext cx="10681855" cy="1722413"/>
          </a:xfrm>
        </p:spPr>
        <p:txBody>
          <a:bodyPr anchor="b"/>
          <a:lstStyle/>
          <a:p>
            <a:r>
              <a:rPr lang="en-CA" dirty="0"/>
              <a:t>Aim of the Presentation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262E68-05E9-485C-AC86-C3F4C85C594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84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6097BB8-67B4-4B08-9A27-9B8557354CA6}"/>
                  </a:ext>
                </a:extLst>
              </p:cNvPr>
              <p:cNvSpPr>
                <a:spLocks noGrp="1"/>
              </p:cNvSpPr>
              <p:nvPr>
                <p:ph sz="quarter" idx="28"/>
              </p:nvPr>
            </p:nvSpPr>
            <p:spPr>
              <a:xfrm>
                <a:off x="868680" y="1598935"/>
                <a:ext cx="6025415" cy="4609360"/>
              </a:xfrm>
            </p:spPr>
            <p:txBody>
              <a:bodyPr>
                <a:norm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The coefficient of linear attenuation describes the probability of a photon to interact with matter, with the Law of Beer-Lambert:</a:t>
                </a:r>
                <a:br>
                  <a:rPr lang="en-CA" dirty="0"/>
                </a:b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br>
                  <a:rPr lang="en-CA" dirty="0"/>
                </a:br>
                <a:endParaRPr lang="en-CA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This coefficient depends on the material (Z) and the energy of the photon (hv).</a:t>
                </a:r>
                <a:br>
                  <a:rPr lang="en-CA" dirty="0"/>
                </a:br>
                <a:endParaRPr lang="en-CA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In diagnostic X-ray regions (</a:t>
                </a:r>
                <a:r>
                  <a:rPr lang="en-CA" dirty="0" err="1"/>
                  <a:t>hv</a:t>
                </a:r>
                <a:r>
                  <a:rPr lang="en-CA" dirty="0"/>
                  <a:t> between 50 </a:t>
                </a:r>
                <a:r>
                  <a:rPr lang="en-CA" dirty="0" err="1"/>
                  <a:t>keV</a:t>
                </a:r>
                <a:r>
                  <a:rPr lang="en-CA" dirty="0"/>
                  <a:t> and 150 </a:t>
                </a:r>
                <a:r>
                  <a:rPr lang="en-CA" dirty="0" err="1"/>
                  <a:t>keV</a:t>
                </a:r>
                <a:r>
                  <a:rPr lang="en-CA" dirty="0"/>
                  <a:t>), low energy photons disappear more rapidly than higher energy ones.</a:t>
                </a:r>
                <a:br>
                  <a:rPr lang="en-CA" dirty="0"/>
                </a:br>
                <a:endParaRPr lang="en-CA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The average energy of the beam increases.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This phenomenon is called </a:t>
                </a:r>
                <a:r>
                  <a:rPr lang="en-CA" b="1" dirty="0"/>
                  <a:t>beam hardening</a:t>
                </a:r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16097BB8-67B4-4B08-9A27-9B8557354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8"/>
              </p:nvPr>
            </p:nvSpPr>
            <p:spPr>
              <a:xfrm>
                <a:off x="868680" y="1598935"/>
                <a:ext cx="6025415" cy="4609360"/>
              </a:xfrm>
              <a:blipFill>
                <a:blip r:embed="rId2"/>
                <a:stretch>
                  <a:fillRect l="-1895" t="-1374" r="-1263" b="-27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4</a:t>
            </a:fld>
            <a:endParaRPr lang="en-CA" dirty="0"/>
          </a:p>
        </p:txBody>
      </p:sp>
      <p:sp>
        <p:nvSpPr>
          <p:cNvPr id="34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69956"/>
            <a:ext cx="10515600" cy="832104"/>
          </a:xfrm>
        </p:spPr>
        <p:txBody>
          <a:bodyPr/>
          <a:lstStyle/>
          <a:p>
            <a:r>
              <a:rPr lang="en-CA" dirty="0"/>
              <a:t>Beam Hardening: The essentials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B8FA3A-0862-85A9-E8CF-AF7762D64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047" y="1259788"/>
            <a:ext cx="4622557" cy="2354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166C51-186B-B700-9121-FA66EC66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055" y="4001949"/>
            <a:ext cx="4475746" cy="23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6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BA_1">
            <a:hlinkClick r:id="" action="ppaction://media"/>
            <a:extLst>
              <a:ext uri="{FF2B5EF4-FFF2-40B4-BE49-F238E27FC236}">
                <a16:creationId xmlns:a16="http://schemas.microsoft.com/office/drawing/2014/main" id="{32DBDD71-7FF4-EE35-5FC9-8477479B961D}"/>
              </a:ext>
            </a:extLst>
          </p:cNvPr>
          <p:cNvPicPr>
            <a:picLocks noGrp="1" noChangeAspect="1"/>
          </p:cNvPicPr>
          <p:nvPr>
            <p:ph sz="quarter" idx="28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2349" y="2127379"/>
            <a:ext cx="7292914" cy="3707935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5</a:t>
            </a:fld>
            <a:endParaRPr lang="en-CA" dirty="0"/>
          </a:p>
        </p:txBody>
      </p:sp>
      <p:sp>
        <p:nvSpPr>
          <p:cNvPr id="34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69956"/>
            <a:ext cx="10515600" cy="832104"/>
          </a:xfrm>
        </p:spPr>
        <p:txBody>
          <a:bodyPr/>
          <a:lstStyle/>
          <a:p>
            <a:pPr algn="ctr"/>
            <a:r>
              <a:rPr lang="en-CA" dirty="0"/>
              <a:t>Beam Hardening: </a:t>
            </a:r>
            <a:br>
              <a:rPr lang="en-CA" dirty="0"/>
            </a:br>
            <a:r>
              <a:rPr lang="en-CA" dirty="0"/>
              <a:t>Interactive Video I</a:t>
            </a:r>
          </a:p>
        </p:txBody>
      </p:sp>
    </p:spTree>
    <p:extLst>
      <p:ext uri="{BB962C8B-B14F-4D97-AF65-F5344CB8AC3E}">
        <p14:creationId xmlns:p14="http://schemas.microsoft.com/office/powerpoint/2010/main" val="33780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6</a:t>
            </a:fld>
            <a:endParaRPr lang="en-CA" dirty="0"/>
          </a:p>
        </p:txBody>
      </p:sp>
      <p:sp>
        <p:nvSpPr>
          <p:cNvPr id="34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69956"/>
            <a:ext cx="10515600" cy="832104"/>
          </a:xfrm>
        </p:spPr>
        <p:txBody>
          <a:bodyPr/>
          <a:lstStyle/>
          <a:p>
            <a:pPr algn="ctr"/>
            <a:r>
              <a:rPr lang="en-CA" dirty="0"/>
              <a:t>Beam Hardening: </a:t>
            </a:r>
            <a:br>
              <a:rPr lang="en-CA" dirty="0"/>
            </a:br>
            <a:r>
              <a:rPr lang="en-CA" dirty="0"/>
              <a:t>Interactive Video II</a:t>
            </a:r>
          </a:p>
        </p:txBody>
      </p:sp>
      <p:pic>
        <p:nvPicPr>
          <p:cNvPr id="6" name="PBA_2">
            <a:hlinkClick r:id="" action="ppaction://media"/>
            <a:extLst>
              <a:ext uri="{FF2B5EF4-FFF2-40B4-BE49-F238E27FC236}">
                <a16:creationId xmlns:a16="http://schemas.microsoft.com/office/drawing/2014/main" id="{ED320507-5020-DA0C-2E65-93E3196F6B6F}"/>
              </a:ext>
            </a:extLst>
          </p:cNvPr>
          <p:cNvPicPr>
            <a:picLocks noGrp="1" noChangeAspect="1"/>
          </p:cNvPicPr>
          <p:nvPr>
            <p:ph sz="quarter" idx="28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256" y="2105443"/>
            <a:ext cx="7837488" cy="3984625"/>
          </a:xfrm>
        </p:spPr>
      </p:pic>
    </p:spTree>
    <p:extLst>
      <p:ext uri="{BB962C8B-B14F-4D97-AF65-F5344CB8AC3E}">
        <p14:creationId xmlns:p14="http://schemas.microsoft.com/office/powerpoint/2010/main" val="17576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50841-7167-4BE9-9789-26C71B76902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7</a:t>
            </a:fld>
            <a:endParaRPr lang="en-CA" dirty="0"/>
          </a:p>
        </p:txBody>
      </p:sp>
      <p:sp>
        <p:nvSpPr>
          <p:cNvPr id="34" name="Titre 5">
            <a:extLst>
              <a:ext uri="{FF2B5EF4-FFF2-40B4-BE49-F238E27FC236}">
                <a16:creationId xmlns:a16="http://schemas.microsoft.com/office/drawing/2014/main" id="{AF61F166-BB85-4CB9-8E33-3AF51005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4" y="318771"/>
            <a:ext cx="11442032" cy="832104"/>
          </a:xfrm>
        </p:spPr>
        <p:txBody>
          <a:bodyPr/>
          <a:lstStyle/>
          <a:p>
            <a:pPr algn="ctr"/>
            <a:r>
              <a:rPr lang="en-CA" dirty="0"/>
              <a:t>Beam Hardening: Global View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812172-6703-0A03-EB07-C907CFC0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08347"/>
            <a:ext cx="7772400" cy="48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B6BEC366-981E-4A20-9F2D-0F3603B9D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75999"/>
            <a:ext cx="3789947" cy="43922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Bilingual (French and English) Graphical User Interface;</a:t>
            </a:r>
            <a:br>
              <a:rPr lang="en-CA" dirty="0"/>
            </a:b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Entirely written in Python;</a:t>
            </a:r>
            <a:br>
              <a:rPr lang="en-CA" dirty="0"/>
            </a:b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Source Code freely available (</a:t>
            </a:r>
            <a:r>
              <a:rPr lang="en-CA" dirty="0" err="1"/>
              <a:t>Github</a:t>
            </a:r>
            <a:r>
              <a:rPr lang="en-CA" dirty="0"/>
              <a:t>): </a:t>
            </a:r>
            <a:r>
              <a:rPr lang="fr-CA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r>
              <a:rPr lang="fr-CA" dirty="0"/>
              <a:t>;</a:t>
            </a:r>
            <a:br>
              <a:rPr lang="en-CA" dirty="0"/>
            </a:b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Packaged Version freely available (</a:t>
            </a:r>
            <a:r>
              <a:rPr lang="en-CA" dirty="0" err="1"/>
              <a:t>DropBox</a:t>
            </a:r>
            <a:r>
              <a:rPr lang="en-CA" dirty="0"/>
              <a:t>): </a:t>
            </a:r>
            <a:r>
              <a:rPr lang="fr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DropBox</a:t>
            </a:r>
            <a:r>
              <a:rPr lang="en-CA" dirty="0"/>
              <a:t>.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49699AA-5C5C-4C7D-AF0E-0F7B7C6E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4464"/>
            <a:ext cx="4851570" cy="822659"/>
          </a:xfrm>
        </p:spPr>
        <p:txBody>
          <a:bodyPr>
            <a:normAutofit/>
          </a:bodyPr>
          <a:lstStyle/>
          <a:p>
            <a:r>
              <a:rPr lang="en-CA" sz="4800" dirty="0"/>
              <a:t>What is it? 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2C3CA-7714-42B4-8FFF-6E2ADDCBB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8</a:t>
            </a:fld>
            <a:endParaRPr lang="en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7A4BF0-AC38-6AA3-D219-AF41A4B2D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8" y="1675999"/>
            <a:ext cx="3304710" cy="33712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DAC370-CFB5-00B5-D91B-0FAB44B13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7679" y="1675999"/>
            <a:ext cx="3294128" cy="33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1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>
            <a:extLst>
              <a:ext uri="{FF2B5EF4-FFF2-40B4-BE49-F238E27FC236}">
                <a16:creationId xmlns:a16="http://schemas.microsoft.com/office/drawing/2014/main" id="{B6BEC366-981E-4A20-9F2D-0F3603B9D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675999"/>
            <a:ext cx="3789947" cy="43922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Shows concepts that can be difficult to grasp without a visual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Allows the user to play with settings and develop an intuition for the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Presents topics in differential calculus, mechanics, analysis, medical physics, and more to come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49699AA-5C5C-4C7D-AF0E-0F7B7C6E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4464"/>
            <a:ext cx="4851570" cy="822659"/>
          </a:xfrm>
        </p:spPr>
        <p:txBody>
          <a:bodyPr>
            <a:normAutofit/>
          </a:bodyPr>
          <a:lstStyle/>
          <a:p>
            <a:r>
              <a:rPr lang="en-CA" sz="4800" dirty="0"/>
              <a:t>What is it? II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2C3CA-7714-42B4-8FFF-6E2ADDCBB4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en-CA" smtClean="0"/>
              <a:pPr marL="200025"/>
              <a:t>9</a:t>
            </a:fld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D1D5CA-721E-4F2A-8EB6-C40A0D3A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26" y="1974370"/>
            <a:ext cx="4708358" cy="24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80165"/>
      </p:ext>
    </p:extLst>
  </p:cSld>
  <p:clrMapOvr>
    <a:masterClrMapping/>
  </p:clrMapOvr>
</p:sld>
</file>

<file path=ppt/theme/theme1.xml><?xml version="1.0" encoding="utf-8"?>
<a:theme xmlns:a="http://schemas.openxmlformats.org/drawingml/2006/main" name="UMONTREAL">
  <a:themeElements>
    <a:clrScheme name="COULEURS_UMONTREAL">
      <a:dk1>
        <a:srgbClr val="0B113A"/>
      </a:dk1>
      <a:lt1>
        <a:sysClr val="window" lastClr="FFFFFF"/>
      </a:lt1>
      <a:dk2>
        <a:srgbClr val="0B113A"/>
      </a:dk2>
      <a:lt2>
        <a:srgbClr val="E5F0F8"/>
      </a:lt2>
      <a:accent1>
        <a:srgbClr val="0057AC"/>
      </a:accent1>
      <a:accent2>
        <a:srgbClr val="52B782"/>
      </a:accent2>
      <a:accent3>
        <a:srgbClr val="FDE1DE"/>
      </a:accent3>
      <a:accent4>
        <a:srgbClr val="F04E26"/>
      </a:accent4>
      <a:accent5>
        <a:srgbClr val="FFCA40"/>
      </a:accent5>
      <a:accent6>
        <a:srgbClr val="024244"/>
      </a:accent6>
      <a:hlink>
        <a:srgbClr val="0057AC"/>
      </a:hlink>
      <a:folHlink>
        <a:srgbClr val="F04E26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ONTREAL" id="{04DF2DA8-9854-4563-B65C-DA4BCFEB40D0}" vid="{12826E35-A55D-40BE-A5CA-24862DD961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F2988C27BC34DAA1D07DEA27E6086" ma:contentTypeVersion="8" ma:contentTypeDescription="Crée un document." ma:contentTypeScope="" ma:versionID="391bc8be0821a8d2ee20c1352e6a6b28">
  <xsd:schema xmlns:xsd="http://www.w3.org/2001/XMLSchema" xmlns:xs="http://www.w3.org/2001/XMLSchema" xmlns:p="http://schemas.microsoft.com/office/2006/metadata/properties" xmlns:ns2="d83e4160-01a9-4eaf-9e4a-65c7293b6aac" targetNamespace="http://schemas.microsoft.com/office/2006/metadata/properties" ma:root="true" ma:fieldsID="6975a6912abef9ae1ef72145b1d219b7" ns2:_="">
    <xsd:import namespace="d83e4160-01a9-4eaf-9e4a-65c7293b6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e4160-01a9-4eaf-9e4a-65c7293b6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F8E31-9F6C-441E-B97F-046F0520DE76}">
  <ds:schemaRefs>
    <ds:schemaRef ds:uri="http://purl.org/dc/terms/"/>
    <ds:schemaRef ds:uri="d83e4160-01a9-4eaf-9e4a-65c7293b6aa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BE20E2-1DAE-47E2-834F-2E935B4FA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e4160-01a9-4eaf-9e4a-65c7293b6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88AFE4-1A89-4501-B201-F5C03726B5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506</Words>
  <Application>Microsoft Macintosh PowerPoint</Application>
  <PresentationFormat>Grand écran</PresentationFormat>
  <Paragraphs>96</Paragraphs>
  <Slides>23</Slides>
  <Notes>1</Notes>
  <HiddenSlides>0</HiddenSlides>
  <MMClips>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UMONTREAL</vt:lpstr>
      <vt:lpstr>STEM-VIEW: A Graphical Interface for Physics Education</vt:lpstr>
      <vt:lpstr>Présentation PowerPoint</vt:lpstr>
      <vt:lpstr>Présentation PowerPoint</vt:lpstr>
      <vt:lpstr>Beam Hardening: The essentials</vt:lpstr>
      <vt:lpstr>Beam Hardening:  Interactive Video I</vt:lpstr>
      <vt:lpstr>Beam Hardening:  Interactive Video II</vt:lpstr>
      <vt:lpstr>Beam Hardening: Global View</vt:lpstr>
      <vt:lpstr>What is it? I</vt:lpstr>
      <vt:lpstr>What is it? II</vt:lpstr>
      <vt:lpstr>What is it? III</vt:lpstr>
      <vt:lpstr>Présentation PowerPoint</vt:lpstr>
      <vt:lpstr>Where to find it</vt:lpstr>
      <vt:lpstr>Another Example: Three Body Problem</vt:lpstr>
      <vt:lpstr>Présentation PowerPoint</vt:lpstr>
      <vt:lpstr>Another Example: Three Body Problem</vt:lpstr>
      <vt:lpstr>Another Example: Three Body Problem</vt:lpstr>
      <vt:lpstr>Présentation PowerPoint</vt:lpstr>
      <vt:lpstr>Conclusion</vt:lpstr>
      <vt:lpstr>Présentation PowerPoint</vt:lpstr>
      <vt:lpstr>Présentation PowerPoint</vt:lpstr>
      <vt:lpstr>Where to find it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PowerPoint institutionnel de l'Université de Montréal</dc:title>
  <dc:creator/>
  <cp:lastModifiedBy/>
  <cp:revision>1</cp:revision>
  <dcterms:created xsi:type="dcterms:W3CDTF">2021-11-30T19:01:19Z</dcterms:created>
  <dcterms:modified xsi:type="dcterms:W3CDTF">2024-05-27T23:44:23Z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0x0101004A5F2988C27BC34DAA1D07DEA27E6086</vt:lpwstr>
  </property>
</Properties>
</file>